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9" r:id="rId6"/>
    <p:sldId id="262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88" autoAdjust="0"/>
  </p:normalViewPr>
  <p:slideViewPr>
    <p:cSldViewPr>
      <p:cViewPr varScale="1">
        <p:scale>
          <a:sx n="77" d="100"/>
          <a:sy n="77" d="100"/>
        </p:scale>
        <p:origin x="-102" y="-10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165646"/>
            <a:ext cx="9107424" cy="6526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89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1227133"/>
            <a:ext cx="9107424" cy="440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223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1797919"/>
            <a:ext cx="9107424" cy="32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710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8288" y="1142999"/>
            <a:ext cx="9107424" cy="4944115"/>
            <a:chOff x="18288" y="1142999"/>
            <a:chExt cx="9107424" cy="494411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9"/>
            <a:stretch/>
          </p:blipFill>
          <p:spPr bwMode="auto">
            <a:xfrm>
              <a:off x="18288" y="1142999"/>
              <a:ext cx="9107424" cy="494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600200" y="1142999"/>
              <a:ext cx="51054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3625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8288" y="805987"/>
            <a:ext cx="9107424" cy="5246026"/>
            <a:chOff x="18288" y="805987"/>
            <a:chExt cx="9107424" cy="5246026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" y="805987"/>
              <a:ext cx="9107424" cy="524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752600" y="805987"/>
              <a:ext cx="57150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5122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8288" y="1357634"/>
            <a:ext cx="9107424" cy="4142732"/>
            <a:chOff x="18288" y="1357634"/>
            <a:chExt cx="9107424" cy="4142732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" y="1357634"/>
              <a:ext cx="9107424" cy="4142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4083050" y="2082800"/>
              <a:ext cx="685800" cy="381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6172200" y="2082800"/>
              <a:ext cx="685800" cy="381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933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8125" y="1475939"/>
            <a:ext cx="8667750" cy="3906123"/>
            <a:chOff x="238125" y="1475939"/>
            <a:chExt cx="8667750" cy="3906123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08"/>
            <a:stretch/>
          </p:blipFill>
          <p:spPr bwMode="auto">
            <a:xfrm>
              <a:off x="238125" y="1475939"/>
              <a:ext cx="8667750" cy="3906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4044950" y="2133600"/>
              <a:ext cx="685800" cy="381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6013450" y="2133600"/>
              <a:ext cx="685800" cy="381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969250" y="2133600"/>
              <a:ext cx="685800" cy="381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9760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1112" y="928689"/>
            <a:ext cx="8905875" cy="5178425"/>
            <a:chOff x="7" y="585"/>
            <a:chExt cx="5610" cy="3262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107" y="585"/>
              <a:ext cx="4503" cy="296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 flipV="1">
              <a:off x="1107" y="585"/>
              <a:ext cx="0" cy="2965"/>
            </a:xfrm>
            <a:prstGeom prst="line">
              <a:avLst/>
            </a:prstGeom>
            <a:noFill/>
            <a:ln w="22225">
              <a:solidFill>
                <a:srgbClr val="EAF2F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 flipV="1">
              <a:off x="1731" y="585"/>
              <a:ext cx="0" cy="2965"/>
            </a:xfrm>
            <a:prstGeom prst="line">
              <a:avLst/>
            </a:prstGeom>
            <a:noFill/>
            <a:ln w="22225">
              <a:solidFill>
                <a:srgbClr val="EAF2F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2353" y="585"/>
              <a:ext cx="0" cy="2965"/>
            </a:xfrm>
            <a:prstGeom prst="line">
              <a:avLst/>
            </a:prstGeom>
            <a:noFill/>
            <a:ln w="22225">
              <a:solidFill>
                <a:srgbClr val="EAF2F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2974" y="585"/>
              <a:ext cx="0" cy="2965"/>
            </a:xfrm>
            <a:prstGeom prst="line">
              <a:avLst/>
            </a:prstGeom>
            <a:noFill/>
            <a:ln w="22225">
              <a:solidFill>
                <a:srgbClr val="EAF2F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V="1">
              <a:off x="3596" y="585"/>
              <a:ext cx="0" cy="2965"/>
            </a:xfrm>
            <a:prstGeom prst="line">
              <a:avLst/>
            </a:prstGeom>
            <a:noFill/>
            <a:ln w="22225">
              <a:solidFill>
                <a:srgbClr val="EAF2F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V="1">
              <a:off x="4221" y="585"/>
              <a:ext cx="0" cy="2965"/>
            </a:xfrm>
            <a:prstGeom prst="line">
              <a:avLst/>
            </a:prstGeom>
            <a:noFill/>
            <a:ln w="22225">
              <a:solidFill>
                <a:srgbClr val="EAF2F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 flipV="1">
              <a:off x="4842" y="585"/>
              <a:ext cx="0" cy="2965"/>
            </a:xfrm>
            <a:prstGeom prst="line">
              <a:avLst/>
            </a:prstGeom>
            <a:noFill/>
            <a:ln w="22225">
              <a:solidFill>
                <a:srgbClr val="EAF2F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 flipV="1">
              <a:off x="5463" y="585"/>
              <a:ext cx="0" cy="2965"/>
            </a:xfrm>
            <a:prstGeom prst="line">
              <a:avLst/>
            </a:prstGeom>
            <a:noFill/>
            <a:ln w="22225">
              <a:solidFill>
                <a:srgbClr val="EAF2F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1107" y="3208"/>
              <a:ext cx="810" cy="164"/>
            </a:xfrm>
            <a:prstGeom prst="rect">
              <a:avLst/>
            </a:prstGeom>
            <a:solidFill>
              <a:srgbClr val="1A476F"/>
            </a:solidFill>
            <a:ln w="0">
              <a:solidFill>
                <a:srgbClr val="1A476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1107" y="2935"/>
              <a:ext cx="841" cy="164"/>
            </a:xfrm>
            <a:prstGeom prst="rect">
              <a:avLst/>
            </a:prstGeom>
            <a:solidFill>
              <a:srgbClr val="1A476F"/>
            </a:solidFill>
            <a:ln w="0">
              <a:solidFill>
                <a:srgbClr val="1A476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1107" y="2666"/>
              <a:ext cx="1462" cy="161"/>
            </a:xfrm>
            <a:prstGeom prst="rect">
              <a:avLst/>
            </a:prstGeom>
            <a:solidFill>
              <a:srgbClr val="1A476F"/>
            </a:solidFill>
            <a:ln w="0">
              <a:solidFill>
                <a:srgbClr val="1A476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1107" y="2394"/>
              <a:ext cx="1867" cy="161"/>
            </a:xfrm>
            <a:prstGeom prst="rect">
              <a:avLst/>
            </a:prstGeom>
            <a:solidFill>
              <a:srgbClr val="1A476F"/>
            </a:solidFill>
            <a:ln w="0">
              <a:solidFill>
                <a:srgbClr val="1A476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1107" y="2122"/>
              <a:ext cx="2084" cy="164"/>
            </a:xfrm>
            <a:prstGeom prst="rect">
              <a:avLst/>
            </a:prstGeom>
            <a:solidFill>
              <a:srgbClr val="1A476F"/>
            </a:solidFill>
            <a:ln w="0">
              <a:solidFill>
                <a:srgbClr val="1A476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1107" y="1849"/>
              <a:ext cx="2147" cy="164"/>
            </a:xfrm>
            <a:prstGeom prst="rect">
              <a:avLst/>
            </a:prstGeom>
            <a:solidFill>
              <a:srgbClr val="1A476F"/>
            </a:solidFill>
            <a:ln w="0">
              <a:solidFill>
                <a:srgbClr val="1A476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1107" y="1580"/>
              <a:ext cx="2429" cy="161"/>
            </a:xfrm>
            <a:prstGeom prst="rect">
              <a:avLst/>
            </a:prstGeom>
            <a:solidFill>
              <a:srgbClr val="1A476F"/>
            </a:solidFill>
            <a:ln w="0">
              <a:solidFill>
                <a:srgbClr val="1A476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1107" y="1308"/>
              <a:ext cx="2925" cy="161"/>
            </a:xfrm>
            <a:prstGeom prst="rect">
              <a:avLst/>
            </a:prstGeom>
            <a:solidFill>
              <a:srgbClr val="1A476F"/>
            </a:solidFill>
            <a:ln w="0">
              <a:solidFill>
                <a:srgbClr val="1A476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1107" y="1036"/>
              <a:ext cx="2988" cy="164"/>
            </a:xfrm>
            <a:prstGeom prst="rect">
              <a:avLst/>
            </a:prstGeom>
            <a:solidFill>
              <a:srgbClr val="1A476F"/>
            </a:solidFill>
            <a:ln w="0">
              <a:solidFill>
                <a:srgbClr val="1A476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1107" y="763"/>
              <a:ext cx="3983" cy="164"/>
            </a:xfrm>
            <a:prstGeom prst="rect">
              <a:avLst/>
            </a:prstGeom>
            <a:solidFill>
              <a:srgbClr val="1A476F"/>
            </a:solidFill>
            <a:ln w="0">
              <a:solidFill>
                <a:srgbClr val="1A476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1107" y="3550"/>
              <a:ext cx="450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1107" y="3550"/>
              <a:ext cx="0" cy="5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1068" y="3637"/>
              <a:ext cx="15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>
              <a:off x="1731" y="3550"/>
              <a:ext cx="0" cy="5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1693" y="3637"/>
              <a:ext cx="15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2353" y="3550"/>
              <a:ext cx="0" cy="5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2314" y="3637"/>
              <a:ext cx="15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4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2974" y="3550"/>
              <a:ext cx="0" cy="5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2936" y="3637"/>
              <a:ext cx="15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6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>
              <a:off x="3596" y="3550"/>
              <a:ext cx="0" cy="5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557" y="3637"/>
              <a:ext cx="15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8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Line 37"/>
            <p:cNvSpPr>
              <a:spLocks noChangeShapeType="1"/>
            </p:cNvSpPr>
            <p:nvPr/>
          </p:nvSpPr>
          <p:spPr bwMode="auto">
            <a:xfrm>
              <a:off x="4221" y="3550"/>
              <a:ext cx="0" cy="5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4140" y="3637"/>
              <a:ext cx="23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>
              <a:off x="4842" y="3550"/>
              <a:ext cx="0" cy="5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4762" y="3637"/>
              <a:ext cx="23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5463" y="3550"/>
              <a:ext cx="0" cy="5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5383" y="3637"/>
              <a:ext cx="23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14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Line 43"/>
            <p:cNvSpPr>
              <a:spLocks noChangeShapeType="1"/>
            </p:cNvSpPr>
            <p:nvPr/>
          </p:nvSpPr>
          <p:spPr bwMode="auto">
            <a:xfrm flipV="1">
              <a:off x="1107" y="585"/>
              <a:ext cx="0" cy="296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44"/>
            <p:cNvSpPr>
              <a:spLocks noChangeArrowheads="1"/>
            </p:cNvSpPr>
            <p:nvPr/>
          </p:nvSpPr>
          <p:spPr bwMode="auto">
            <a:xfrm>
              <a:off x="656" y="3214"/>
              <a:ext cx="482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Japan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Rectangle 45"/>
            <p:cNvSpPr>
              <a:spLocks noChangeArrowheads="1"/>
            </p:cNvSpPr>
            <p:nvPr/>
          </p:nvSpPr>
          <p:spPr bwMode="auto">
            <a:xfrm>
              <a:off x="265" y="2942"/>
              <a:ext cx="887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U.K. Islands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Rectangle 46"/>
            <p:cNvSpPr>
              <a:spLocks noChangeArrowheads="1"/>
            </p:cNvSpPr>
            <p:nvPr/>
          </p:nvSpPr>
          <p:spPr bwMode="auto">
            <a:xfrm>
              <a:off x="447" y="2670"/>
              <a:ext cx="695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Germany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Rectangle 47"/>
            <p:cNvSpPr>
              <a:spLocks noChangeArrowheads="1"/>
            </p:cNvSpPr>
            <p:nvPr/>
          </p:nvSpPr>
          <p:spPr bwMode="auto">
            <a:xfrm>
              <a:off x="297" y="2401"/>
              <a:ext cx="859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Switzerland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Rectangle 48"/>
            <p:cNvSpPr>
              <a:spLocks noChangeArrowheads="1"/>
            </p:cNvSpPr>
            <p:nvPr/>
          </p:nvSpPr>
          <p:spPr bwMode="auto">
            <a:xfrm>
              <a:off x="545" y="2129"/>
              <a:ext cx="597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Canada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Rectangle 49"/>
            <p:cNvSpPr>
              <a:spLocks noChangeArrowheads="1"/>
            </p:cNvSpPr>
            <p:nvPr/>
          </p:nvSpPr>
          <p:spPr bwMode="auto">
            <a:xfrm>
              <a:off x="237" y="1856"/>
              <a:ext cx="922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Luxembourg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Rectangle 50"/>
            <p:cNvSpPr>
              <a:spLocks noChangeArrowheads="1"/>
            </p:cNvSpPr>
            <p:nvPr/>
          </p:nvSpPr>
          <p:spPr bwMode="auto">
            <a:xfrm>
              <a:off x="7" y="1584"/>
              <a:ext cx="1155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United Kingdom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Rectangle 51"/>
            <p:cNvSpPr>
              <a:spLocks noChangeArrowheads="1"/>
            </p:cNvSpPr>
            <p:nvPr/>
          </p:nvSpPr>
          <p:spPr bwMode="auto">
            <a:xfrm>
              <a:off x="457" y="1312"/>
              <a:ext cx="688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Bermuda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Rectangle 52"/>
            <p:cNvSpPr>
              <a:spLocks noChangeArrowheads="1"/>
            </p:cNvSpPr>
            <p:nvPr/>
          </p:nvSpPr>
          <p:spPr bwMode="auto">
            <a:xfrm>
              <a:off x="604" y="1043"/>
              <a:ext cx="531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Ireland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269" y="770"/>
              <a:ext cx="887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Netherlands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8" name="Rectangle 56"/>
          <p:cNvSpPr>
            <a:spLocks noChangeArrowheads="1"/>
          </p:cNvSpPr>
          <p:nvPr/>
        </p:nvSpPr>
        <p:spPr bwMode="auto">
          <a:xfrm>
            <a:off x="1" y="222249"/>
            <a:ext cx="9144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Figure 1. Principal Locations of Non-U.S. Profits of U.S. Multinationals, 2003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Rectangle 57"/>
          <p:cNvSpPr>
            <a:spLocks noChangeArrowheads="1"/>
          </p:cNvSpPr>
          <p:nvPr/>
        </p:nvSpPr>
        <p:spPr bwMode="auto">
          <a:xfrm>
            <a:off x="1" y="477837"/>
            <a:ext cx="9144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(profits as a percentage of the worldwide total)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Rectangle 54"/>
          <p:cNvSpPr>
            <a:spLocks noChangeArrowheads="1"/>
          </p:cNvSpPr>
          <p:nvPr/>
        </p:nvSpPr>
        <p:spPr bwMode="auto">
          <a:xfrm>
            <a:off x="152401" y="6459993"/>
            <a:ext cx="84105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kumimoji="0" lang="en-US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Source: Bureau of Economic Analysis; Operations of U.S. Parent Companies and </a:t>
            </a:r>
            <a:r>
              <a:rPr lang="en-US" altLang="en-US" sz="1400" dirty="0" smtClean="0">
                <a:solidFill>
                  <a:srgbClr val="000000"/>
                </a:solidFill>
              </a:rPr>
              <a:t>their Foreign Affiliates, various years.</a:t>
            </a:r>
            <a:endParaRPr lang="en-US" altLang="en-US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Rectangle 43"/>
          <p:cNvSpPr>
            <a:spLocks noChangeArrowheads="1"/>
          </p:cNvSpPr>
          <p:nvPr/>
        </p:nvSpPr>
        <p:spPr bwMode="auto">
          <a:xfrm>
            <a:off x="4545013" y="6077724"/>
            <a:ext cx="1728788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Percent of total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856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3" y="409337"/>
            <a:ext cx="9103995" cy="603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241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8288" y="1625680"/>
            <a:ext cx="9107424" cy="3606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819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378" y="228600"/>
            <a:ext cx="5077245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896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963686"/>
            <a:ext cx="9107424" cy="493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2557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409624"/>
            <a:ext cx="9107424" cy="6038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903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411881"/>
            <a:ext cx="9107424" cy="603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9844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416265"/>
            <a:ext cx="9107424" cy="6025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624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483216"/>
            <a:ext cx="9107424" cy="589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0084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71</Words>
  <Application>Microsoft Office PowerPoint</Application>
  <PresentationFormat>On-screen Show (4:3)</PresentationFormat>
  <Paragraphs>23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Olssen</dc:creator>
  <cp:lastModifiedBy>RA 3</cp:lastModifiedBy>
  <cp:revision>19</cp:revision>
  <dcterms:created xsi:type="dcterms:W3CDTF">2006-08-16T00:00:00Z</dcterms:created>
  <dcterms:modified xsi:type="dcterms:W3CDTF">2013-10-28T14:09:06Z</dcterms:modified>
</cp:coreProperties>
</file>